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tiff" ContentType="image/tiff"/>
  <Default Extension="vml" ContentType="application/vnd.openxmlformats-officedocument.vmlDrawin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1" r:id="rId3"/>
    <p:sldId id="339" r:id="rId4"/>
    <p:sldId id="340" r:id="rId5"/>
    <p:sldId id="347" r:id="rId6"/>
    <p:sldId id="342" r:id="rId7"/>
    <p:sldId id="343" r:id="rId8"/>
    <p:sldId id="344" r:id="rId9"/>
    <p:sldId id="345" r:id="rId10"/>
    <p:sldId id="346" r:id="rId11"/>
    <p:sldId id="264" r:id="rId12"/>
    <p:sldId id="270" r:id="rId13"/>
    <p:sldId id="348" r:id="rId14"/>
    <p:sldId id="349" r:id="rId15"/>
    <p:sldId id="350" r:id="rId16"/>
    <p:sldId id="35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4689"/>
  </p:normalViewPr>
  <p:slideViewPr>
    <p:cSldViewPr snapToGrid="0" snapToObjects="1">
      <p:cViewPr varScale="1">
        <p:scale>
          <a:sx n="101" d="100"/>
          <a:sy n="101" d="100"/>
        </p:scale>
        <p:origin x="14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18F70-70B5-C746-A2C9-38FD0B37DB9F}" type="doc">
      <dgm:prSet loTypeId="urn:microsoft.com/office/officeart/2005/8/layout/pyramid3" loCatId="" qsTypeId="urn:microsoft.com/office/officeart/2005/8/quickstyle/simple4" qsCatId="simple" csTypeId="urn:microsoft.com/office/officeart/2005/8/colors/accent1_2" csCatId="accent1" phldr="1"/>
      <dgm:spPr/>
    </dgm:pt>
    <dgm:pt modelId="{33109AF2-E683-C146-A69F-AFDED6077E62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Strengthen learning and teaching in the separate</a:t>
          </a:r>
          <a:r>
            <a:rPr lang="en-US" baseline="0" dirty="0"/>
            <a:t> STEM disciplines</a:t>
          </a:r>
          <a:endParaRPr lang="en-US" dirty="0"/>
        </a:p>
      </dgm:t>
    </dgm:pt>
    <dgm:pt modelId="{CB0E98E1-317E-D347-A26F-319B4F98848F}" type="parTrans" cxnId="{17CF60D0-31CE-4945-B1C0-43727322FE66}">
      <dgm:prSet/>
      <dgm:spPr/>
      <dgm:t>
        <a:bodyPr/>
        <a:lstStyle/>
        <a:p>
          <a:endParaRPr lang="en-US"/>
        </a:p>
      </dgm:t>
    </dgm:pt>
    <dgm:pt modelId="{803076D0-7069-0B4E-9A50-1B812EA8D437}" type="sibTrans" cxnId="{17CF60D0-31CE-4945-B1C0-43727322FE66}">
      <dgm:prSet/>
      <dgm:spPr/>
      <dgm:t>
        <a:bodyPr/>
        <a:lstStyle/>
        <a:p>
          <a:endParaRPr lang="en-US"/>
        </a:p>
      </dgm:t>
    </dgm:pt>
    <dgm:pt modelId="{44B067C2-A1C8-4E48-8B22-9E0EA265864E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Develop problem solving skills and productive habits of mind</a:t>
          </a:r>
        </a:p>
      </dgm:t>
    </dgm:pt>
    <dgm:pt modelId="{48FB0DD9-8B21-DA49-B5F1-94D93D66C90B}" type="parTrans" cxnId="{60780BA7-36ED-924F-867B-DF52985B3FDF}">
      <dgm:prSet/>
      <dgm:spPr/>
      <dgm:t>
        <a:bodyPr/>
        <a:lstStyle/>
        <a:p>
          <a:endParaRPr lang="en-US"/>
        </a:p>
      </dgm:t>
    </dgm:pt>
    <dgm:pt modelId="{07D6AE8F-0D24-C940-B5E8-B1057CDDA1F8}" type="sibTrans" cxnId="{60780BA7-36ED-924F-867B-DF52985B3FDF}">
      <dgm:prSet/>
      <dgm:spPr/>
      <dgm:t>
        <a:bodyPr/>
        <a:lstStyle/>
        <a:p>
          <a:endParaRPr lang="en-US"/>
        </a:p>
      </dgm:t>
    </dgm:pt>
    <dgm:pt modelId="{5639CC09-200D-9841-B6C3-3E1ECAAF1972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Explore connections between disciplines</a:t>
          </a:r>
        </a:p>
      </dgm:t>
    </dgm:pt>
    <dgm:pt modelId="{DE1131B0-F9CC-A441-8707-AC8FCD2DE852}" type="parTrans" cxnId="{FBBED043-1B7E-494B-88F5-5D1F9D9CC90A}">
      <dgm:prSet/>
      <dgm:spPr/>
      <dgm:t>
        <a:bodyPr/>
        <a:lstStyle/>
        <a:p>
          <a:endParaRPr lang="en-US"/>
        </a:p>
      </dgm:t>
    </dgm:pt>
    <dgm:pt modelId="{4F231C7D-1769-AF47-B545-44D45E4EF483}" type="sibTrans" cxnId="{FBBED043-1B7E-494B-88F5-5D1F9D9CC90A}">
      <dgm:prSet/>
      <dgm:spPr/>
      <dgm:t>
        <a:bodyPr/>
        <a:lstStyle/>
        <a:p>
          <a:endParaRPr lang="en-US"/>
        </a:p>
      </dgm:t>
    </dgm:pt>
    <dgm:pt modelId="{4F997BFF-A790-4844-A396-75C92C16DA46}" type="pres">
      <dgm:prSet presAssocID="{31818F70-70B5-C746-A2C9-38FD0B37DB9F}" presName="Name0" presStyleCnt="0">
        <dgm:presLayoutVars>
          <dgm:dir/>
          <dgm:animLvl val="lvl"/>
          <dgm:resizeHandles val="exact"/>
        </dgm:presLayoutVars>
      </dgm:prSet>
      <dgm:spPr/>
    </dgm:pt>
    <dgm:pt modelId="{A788F765-76F8-6B4B-8875-06AEE3994999}" type="pres">
      <dgm:prSet presAssocID="{33109AF2-E683-C146-A69F-AFDED6077E62}" presName="Name8" presStyleCnt="0"/>
      <dgm:spPr/>
    </dgm:pt>
    <dgm:pt modelId="{8F4B8C01-0815-0542-B621-CD695F3BA2A7}" type="pres">
      <dgm:prSet presAssocID="{33109AF2-E683-C146-A69F-AFDED6077E62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8E112-1B7B-C541-A04A-4C7196EDDF76}" type="pres">
      <dgm:prSet presAssocID="{33109AF2-E683-C146-A69F-AFDED6077E6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0F6DF-5F8B-004B-BB2E-F42A64BA6865}" type="pres">
      <dgm:prSet presAssocID="{44B067C2-A1C8-4E48-8B22-9E0EA265864E}" presName="Name8" presStyleCnt="0"/>
      <dgm:spPr/>
    </dgm:pt>
    <dgm:pt modelId="{3630F1F9-479A-9743-B821-1865A4C18E9F}" type="pres">
      <dgm:prSet presAssocID="{44B067C2-A1C8-4E48-8B22-9E0EA265864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EEF54-9F69-7849-85CF-76E06FBA51D9}" type="pres">
      <dgm:prSet presAssocID="{44B067C2-A1C8-4E48-8B22-9E0EA265864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E1994F-0747-094F-B313-456E8E6560C8}" type="pres">
      <dgm:prSet presAssocID="{5639CC09-200D-9841-B6C3-3E1ECAAF1972}" presName="Name8" presStyleCnt="0"/>
      <dgm:spPr/>
    </dgm:pt>
    <dgm:pt modelId="{E2453A54-DA0D-B348-9E8E-60708DA2B38E}" type="pres">
      <dgm:prSet presAssocID="{5639CC09-200D-9841-B6C3-3E1ECAAF1972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D8A99-D10E-034B-B180-A0F6E50403BB}" type="pres">
      <dgm:prSet presAssocID="{5639CC09-200D-9841-B6C3-3E1ECAAF19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B9C4B1-144F-364E-8014-274009AD8CC0}" type="presOf" srcId="{33109AF2-E683-C146-A69F-AFDED6077E62}" destId="{8F4B8C01-0815-0542-B621-CD695F3BA2A7}" srcOrd="0" destOrd="0" presId="urn:microsoft.com/office/officeart/2005/8/layout/pyramid3"/>
    <dgm:cxn modelId="{5951481D-4BE5-D049-BB36-6F98543800D6}" type="presOf" srcId="{5639CC09-200D-9841-B6C3-3E1ECAAF1972}" destId="{E2453A54-DA0D-B348-9E8E-60708DA2B38E}" srcOrd="0" destOrd="0" presId="urn:microsoft.com/office/officeart/2005/8/layout/pyramid3"/>
    <dgm:cxn modelId="{17CF60D0-31CE-4945-B1C0-43727322FE66}" srcId="{31818F70-70B5-C746-A2C9-38FD0B37DB9F}" destId="{33109AF2-E683-C146-A69F-AFDED6077E62}" srcOrd="0" destOrd="0" parTransId="{CB0E98E1-317E-D347-A26F-319B4F98848F}" sibTransId="{803076D0-7069-0B4E-9A50-1B812EA8D437}"/>
    <dgm:cxn modelId="{F9A0C1A5-C5FE-3B4F-BFD3-C5BE4FC3132E}" type="presOf" srcId="{44B067C2-A1C8-4E48-8B22-9E0EA265864E}" destId="{54EEEF54-9F69-7849-85CF-76E06FBA51D9}" srcOrd="1" destOrd="0" presId="urn:microsoft.com/office/officeart/2005/8/layout/pyramid3"/>
    <dgm:cxn modelId="{EA91A204-E396-3E49-BD59-C16178126F55}" type="presOf" srcId="{31818F70-70B5-C746-A2C9-38FD0B37DB9F}" destId="{4F997BFF-A790-4844-A396-75C92C16DA46}" srcOrd="0" destOrd="0" presId="urn:microsoft.com/office/officeart/2005/8/layout/pyramid3"/>
    <dgm:cxn modelId="{120894D8-A8C4-2C41-8030-A769C8A7DE0E}" type="presOf" srcId="{5639CC09-200D-9841-B6C3-3E1ECAAF1972}" destId="{D3FD8A99-D10E-034B-B180-A0F6E50403BB}" srcOrd="1" destOrd="0" presId="urn:microsoft.com/office/officeart/2005/8/layout/pyramid3"/>
    <dgm:cxn modelId="{60780BA7-36ED-924F-867B-DF52985B3FDF}" srcId="{31818F70-70B5-C746-A2C9-38FD0B37DB9F}" destId="{44B067C2-A1C8-4E48-8B22-9E0EA265864E}" srcOrd="1" destOrd="0" parTransId="{48FB0DD9-8B21-DA49-B5F1-94D93D66C90B}" sibTransId="{07D6AE8F-0D24-C940-B5E8-B1057CDDA1F8}"/>
    <dgm:cxn modelId="{00029614-F3CC-5846-A06D-C637C35C2C9F}" type="presOf" srcId="{33109AF2-E683-C146-A69F-AFDED6077E62}" destId="{8EF8E112-1B7B-C541-A04A-4C7196EDDF76}" srcOrd="1" destOrd="0" presId="urn:microsoft.com/office/officeart/2005/8/layout/pyramid3"/>
    <dgm:cxn modelId="{9195FA69-C556-6A40-90A1-F536F4BEB855}" type="presOf" srcId="{44B067C2-A1C8-4E48-8B22-9E0EA265864E}" destId="{3630F1F9-479A-9743-B821-1865A4C18E9F}" srcOrd="0" destOrd="0" presId="urn:microsoft.com/office/officeart/2005/8/layout/pyramid3"/>
    <dgm:cxn modelId="{FBBED043-1B7E-494B-88F5-5D1F9D9CC90A}" srcId="{31818F70-70B5-C746-A2C9-38FD0B37DB9F}" destId="{5639CC09-200D-9841-B6C3-3E1ECAAF1972}" srcOrd="2" destOrd="0" parTransId="{DE1131B0-F9CC-A441-8707-AC8FCD2DE852}" sibTransId="{4F231C7D-1769-AF47-B545-44D45E4EF483}"/>
    <dgm:cxn modelId="{0133F07B-0DA7-4340-A440-329F8C9E1564}" type="presParOf" srcId="{4F997BFF-A790-4844-A396-75C92C16DA46}" destId="{A788F765-76F8-6B4B-8875-06AEE3994999}" srcOrd="0" destOrd="0" presId="urn:microsoft.com/office/officeart/2005/8/layout/pyramid3"/>
    <dgm:cxn modelId="{267015F2-823D-A743-8603-F60F26DA055F}" type="presParOf" srcId="{A788F765-76F8-6B4B-8875-06AEE3994999}" destId="{8F4B8C01-0815-0542-B621-CD695F3BA2A7}" srcOrd="0" destOrd="0" presId="urn:microsoft.com/office/officeart/2005/8/layout/pyramid3"/>
    <dgm:cxn modelId="{43AB4B4B-26C6-8A4E-8135-9459243D8E47}" type="presParOf" srcId="{A788F765-76F8-6B4B-8875-06AEE3994999}" destId="{8EF8E112-1B7B-C541-A04A-4C7196EDDF76}" srcOrd="1" destOrd="0" presId="urn:microsoft.com/office/officeart/2005/8/layout/pyramid3"/>
    <dgm:cxn modelId="{691B3A96-443C-FC43-8AFF-67E0A4B8B331}" type="presParOf" srcId="{4F997BFF-A790-4844-A396-75C92C16DA46}" destId="{2E20F6DF-5F8B-004B-BB2E-F42A64BA6865}" srcOrd="1" destOrd="0" presId="urn:microsoft.com/office/officeart/2005/8/layout/pyramid3"/>
    <dgm:cxn modelId="{A17C8427-9AFF-234C-844A-5BC731B8E1E4}" type="presParOf" srcId="{2E20F6DF-5F8B-004B-BB2E-F42A64BA6865}" destId="{3630F1F9-479A-9743-B821-1865A4C18E9F}" srcOrd="0" destOrd="0" presId="urn:microsoft.com/office/officeart/2005/8/layout/pyramid3"/>
    <dgm:cxn modelId="{0B1CD56F-E7ED-3F4E-A2EE-DA36CF9F2E7A}" type="presParOf" srcId="{2E20F6DF-5F8B-004B-BB2E-F42A64BA6865}" destId="{54EEEF54-9F69-7849-85CF-76E06FBA51D9}" srcOrd="1" destOrd="0" presId="urn:microsoft.com/office/officeart/2005/8/layout/pyramid3"/>
    <dgm:cxn modelId="{F65C239B-A5A5-014D-9D80-B82FCC70C797}" type="presParOf" srcId="{4F997BFF-A790-4844-A396-75C92C16DA46}" destId="{8FE1994F-0747-094F-B313-456E8E6560C8}" srcOrd="2" destOrd="0" presId="urn:microsoft.com/office/officeart/2005/8/layout/pyramid3"/>
    <dgm:cxn modelId="{0A6E9B09-2153-1F49-8FC5-4D7DF93FE213}" type="presParOf" srcId="{8FE1994F-0747-094F-B313-456E8E6560C8}" destId="{E2453A54-DA0D-B348-9E8E-60708DA2B38E}" srcOrd="0" destOrd="0" presId="urn:microsoft.com/office/officeart/2005/8/layout/pyramid3"/>
    <dgm:cxn modelId="{03B4D05C-B207-3941-9FEC-000E8AF9D3D7}" type="presParOf" srcId="{8FE1994F-0747-094F-B313-456E8E6560C8}" destId="{D3FD8A99-D10E-034B-B180-A0F6E50403BB}" srcOrd="1" destOrd="0" presId="urn:microsoft.com/office/officeart/2005/8/layout/pyramid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B8C01-0815-0542-B621-CD695F3BA2A7}">
      <dsp:nvSpPr>
        <dsp:cNvPr id="0" name=""/>
        <dsp:cNvSpPr/>
      </dsp:nvSpPr>
      <dsp:spPr>
        <a:xfrm rot="10800000">
          <a:off x="0" y="0"/>
          <a:ext cx="10515600" cy="1450446"/>
        </a:xfrm>
        <a:prstGeom prst="trapezoid">
          <a:avLst>
            <a:gd name="adj" fmla="val 1208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Strengthen learning and teaching in the separate</a:t>
          </a:r>
          <a:r>
            <a:rPr lang="en-US" sz="3200" kern="1200" baseline="0" dirty="0"/>
            <a:t> STEM disciplines</a:t>
          </a:r>
          <a:endParaRPr lang="en-US" sz="3200" kern="1200" dirty="0"/>
        </a:p>
      </dsp:txBody>
      <dsp:txXfrm rot="-10800000">
        <a:off x="1840229" y="0"/>
        <a:ext cx="6835140" cy="1450446"/>
      </dsp:txXfrm>
    </dsp:sp>
    <dsp:sp modelId="{3630F1F9-479A-9743-B821-1865A4C18E9F}">
      <dsp:nvSpPr>
        <dsp:cNvPr id="0" name=""/>
        <dsp:cNvSpPr/>
      </dsp:nvSpPr>
      <dsp:spPr>
        <a:xfrm rot="10800000">
          <a:off x="1752599" y="1450446"/>
          <a:ext cx="7010400" cy="1450446"/>
        </a:xfrm>
        <a:prstGeom prst="trapezoid">
          <a:avLst>
            <a:gd name="adj" fmla="val 120832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Develop problem solving skills and productive habits of mind</a:t>
          </a:r>
        </a:p>
      </dsp:txBody>
      <dsp:txXfrm rot="-10800000">
        <a:off x="2979419" y="1450446"/>
        <a:ext cx="4556760" cy="1450446"/>
      </dsp:txXfrm>
    </dsp:sp>
    <dsp:sp modelId="{E2453A54-DA0D-B348-9E8E-60708DA2B38E}">
      <dsp:nvSpPr>
        <dsp:cNvPr id="0" name=""/>
        <dsp:cNvSpPr/>
      </dsp:nvSpPr>
      <dsp:spPr>
        <a:xfrm rot="10800000">
          <a:off x="3505200" y="2900892"/>
          <a:ext cx="3505200" cy="1450446"/>
        </a:xfrm>
        <a:prstGeom prst="trapezoid">
          <a:avLst>
            <a:gd name="adj" fmla="val 120832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Explore connections between disciplines</a:t>
          </a:r>
        </a:p>
      </dsp:txBody>
      <dsp:txXfrm rot="-10800000">
        <a:off x="3505200" y="2900892"/>
        <a:ext cx="3505200" cy="1450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CF56E7-A41C-F94F-985D-C9686FA9BC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99FA2-21FD-244B-AD51-EC7D7AB925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DE004-1366-CC4D-A81F-1990FD1701EE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EFE39B-E7F2-874A-B96F-5B6EE54931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4C00A-0DBD-5D45-9B12-A8A73F029C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9601E-24EB-574F-8FCE-B8D0B96BF8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8125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AEF46-B9E2-E24E-A92D-88E3AD19AADF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00F8D-D799-004B-BA80-2FC82BD5E40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721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Countries</a:t>
            </a:r>
            <a:r>
              <a:rPr lang="en-US" baseline="0" dirty="0"/>
              <a:t> that wish to improve student performance in the STEM disciplines are looking to their curricula to ensure there is a focus on both discipline knowledge and interpersonal, social and ethical values.</a:t>
            </a:r>
          </a:p>
          <a:p>
            <a:r>
              <a:rPr lang="en-US" baseline="0" dirty="0"/>
              <a:t>There are many lists of C21 skills – here is a summary.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0E6EF-21EC-48A4-AD19-3691BC0F51A3}" type="slidenum">
              <a:rPr lang="en-AU" altLang="en-US" smtClean="0"/>
              <a:pPr/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24630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 State based curricula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general statement of what this process meant and tried to embed “Working mathematically” into the mathematical content strands.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drawback of this approach is that WM can become rather invisible, and without clear guidelines teachers could overlook these mathematical processes and their relationship with mathematical content.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there are difficulties in both approaches, and this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foreshadowed one of the tensions I want to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namely the relationship between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mathematical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mathematical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proficiency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(process) strands in the Australian Curriculum: Mathematics.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E80D9-A578-2A40-8AD0-513D6AC903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14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mentioned earlier that the Australian</a:t>
            </a:r>
            <a:r>
              <a:rPr lang="en-US" baseline="0" dirty="0"/>
              <a:t> Curriculum: Mathematics adapted the five strands of mathematical proficiency from the US “Adding it up” report.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In this report, </a:t>
            </a:r>
            <a:r>
              <a:rPr lang="en-US" dirty="0">
                <a:solidFill>
                  <a:srgbClr val="FF0000"/>
                </a:solidFill>
              </a:rPr>
              <a:t>mathematical proficiency </a:t>
            </a:r>
            <a:r>
              <a:rPr lang="en-US" dirty="0"/>
              <a:t>is </a:t>
            </a:r>
            <a:r>
              <a:rPr lang="en-US" dirty="0" err="1"/>
              <a:t>conceptualised</a:t>
            </a:r>
            <a:r>
              <a:rPr lang="en-US" dirty="0"/>
              <a:t> as a single entity comprising interdependent strands.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E80D9-A578-2A40-8AD0-513D6AC903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4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A0B4-E863-1D4C-B1B9-BCC89AC10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078D9-46E3-0A4C-B310-B1A569596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3C09B-D92B-9A45-958F-DF6EA615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FD1A8-F15F-D54D-B10D-4558D8E4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A93E2-FE00-7545-A53C-59602B069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628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F1E62-D542-0642-B2B7-632B4B8FA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C16FC-7A37-034B-80CE-BB47E5A53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2880A-7488-4B4B-8BFE-679BEDEE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02F52-D293-BD48-A350-F208A4D7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D5C1-EA2F-2649-A872-9311FFB3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5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526CE6-089F-F148-A5FF-C62E2AC334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6D047-1EC0-F244-B23C-B1FB33DA9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1284-51E9-2645-BAEB-90DAE99E8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D4C73-1C6B-D34D-8CB4-A150AFFC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277E4-0C2D-2C48-93B9-81A52510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694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9DAF9-4FA0-D748-96CE-FC2A5CBAD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8FB6D-4154-A749-950B-6D8A45BEC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DBFD9-B6FC-524E-8252-CAA9B5FDE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9F5C-58C3-9746-86E8-AEABEB2E1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267E8-0250-7644-93FD-C2D67D107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478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BBD95-E8AB-F744-B6BE-D50F0789E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2B921-B2B2-7B48-A284-1137F66D5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BD9C2-4490-6F41-B877-DF6203BE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418A4-B7F4-094A-9277-8B4257E0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31F25-74D2-524C-8E4C-D7A2044D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075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48D26-734B-1B42-A0DD-7E10493E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B02FA-7967-8F40-BD3F-F56F811F6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C2C96-95CB-B748-9BB2-A7968D83E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B31B7-4DC8-2441-BAD3-0A0AD326A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01FED-5E14-5D4B-9CA2-AEF3752DF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F128D-DF54-AF48-B5F0-C482E35C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104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FD7BD-9C7B-AB43-9A7D-43895761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5DD12-3A4A-7B4A-8A39-2519ADB6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A5BFF-C477-B94C-981A-718FA9235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FF334-9F63-AC4F-80B7-6F9486EA9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2F5E13-9C98-3342-AE60-E71683C43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702641-C0FC-8B40-AB05-0E8068EDD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63F4AA-43CC-FB48-9F8A-F0A3FB2F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C9EEE3-9B74-5745-8965-D0D21119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912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C5486-860A-0947-A45A-FA9C80E2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B2EFE6-6CB6-474F-8E93-367CADCEC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01EC9-CB8A-0349-8AB2-7273225F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4E34B-6FB5-3D44-87B1-1AF1435D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557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1864B4-2E75-004C-ABAD-A91338FF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F6A8BC-C307-3F4C-BC82-FA9A33502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19C22-D57F-E64C-9F74-352EF45B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204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7E234-C144-3E4D-8C48-293A0FA74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770F9-D7DF-4D47-BBB5-40BE38116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40DE8-1F4E-1C48-8052-41ED14497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F1BA1-6470-1645-90BA-46F27792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A12D6-2893-1042-A395-774961342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C774B-BEF1-AF41-9460-A7B1FD569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24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1004-A974-4C4B-8D0F-37AC9211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77F1F8-C322-7E4C-BE22-42C9D00B3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EC84B-3599-9F4B-9119-476F8B7EB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2947E-CAD0-0945-BA5B-0BAB9A2F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0E91E-6F3E-5C40-B18B-DBF5490F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22C38-678D-C34B-B2C4-F734DD50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070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C51369-8850-0246-981A-B2AC1B9A9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7BB8A-E083-254B-BACB-E189B783B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2324-5326-0749-89EC-8285441B4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DE7E-9D9E-7743-9D33-E6626E06D25B}" type="datetimeFigureOut">
              <a:rPr lang="en-IE" smtClean="0"/>
              <a:t>25/06/2019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EAA25-B105-6346-9FEC-66D49F3D5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7E51D-905D-D041-A0BA-3859D6BD1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BD5C2-6CD3-8E46-BA44-90CA99915CB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789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D64A-313D-E746-8D70-0AA36B1C9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Principles of Curriculum Design … in STEM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3312A-6866-5E48-84F0-86DC6308EE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err="1"/>
              <a:t>Merrilyn</a:t>
            </a:r>
            <a:r>
              <a:rPr lang="en-IE" dirty="0"/>
              <a:t> </a:t>
            </a:r>
            <a:r>
              <a:rPr lang="en-IE" dirty="0" err="1"/>
              <a:t>Goos</a:t>
            </a:r>
            <a:endParaRPr lang="en-IE" dirty="0"/>
          </a:p>
          <a:p>
            <a:r>
              <a:rPr lang="en-IE" dirty="0"/>
              <a:t>University of Limerick</a:t>
            </a:r>
          </a:p>
        </p:txBody>
      </p:sp>
    </p:spTree>
    <p:extLst>
      <p:ext uri="{BB962C8B-B14F-4D97-AF65-F5344CB8AC3E}">
        <p14:creationId xmlns:p14="http://schemas.microsoft.com/office/powerpoint/2010/main" val="224706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4315B-A07F-B74C-A564-5207DD983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Curriculum driven by disciplinary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8CC3F-32F4-D943-B6F5-CFB090B9C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 process-driven curriculum emphasises the “thinking and doing” of the discipline as well as its content.</a:t>
            </a:r>
          </a:p>
          <a:p>
            <a:r>
              <a:rPr lang="en-IE" dirty="0"/>
              <a:t>Example: In mathematics education, process-driven school curricula emphasise problem solving, investigation, applications and modelling.</a:t>
            </a:r>
          </a:p>
          <a:p>
            <a:r>
              <a:rPr lang="en-IE" dirty="0"/>
              <a:t>But there is an inevitable </a:t>
            </a:r>
            <a:r>
              <a:rPr lang="en-IE" dirty="0">
                <a:solidFill>
                  <a:srgbClr val="FF0000"/>
                </a:solidFill>
              </a:rPr>
              <a:t>tension</a:t>
            </a:r>
            <a:r>
              <a:rPr lang="en-IE" dirty="0"/>
              <a:t> between representing the content and processes of a discipline.</a:t>
            </a:r>
          </a:p>
        </p:txBody>
      </p:sp>
    </p:spTree>
    <p:extLst>
      <p:ext uri="{BB962C8B-B14F-4D97-AF65-F5344CB8AC3E}">
        <p14:creationId xmlns:p14="http://schemas.microsoft.com/office/powerpoint/2010/main" val="20384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tension between mathematical content and mathematical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to represent the relationship between mathematical content and mathematical process?</a:t>
            </a:r>
          </a:p>
          <a:p>
            <a:pPr marL="0" indent="0">
              <a:buNone/>
            </a:pPr>
            <a:r>
              <a:rPr lang="en-US" dirty="0"/>
              <a:t>Australian junior secondary school mathematics curriculum (1990s)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799523"/>
          <a:ext cx="711199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9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Algebra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Chance &amp;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4985703"/>
          <a:ext cx="7111998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1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Working Mathematically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Investigating, Conjecturing,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Using problem solving strategies</a:t>
                      </a:r>
                      <a:r>
                        <a:rPr lang="en-US" baseline="0" dirty="0"/>
                        <a:t>, </a:t>
                      </a:r>
                      <a:r>
                        <a:rPr lang="en-US" dirty="0"/>
                        <a:t>Applying</a:t>
                      </a:r>
                      <a:r>
                        <a:rPr lang="en-US" baseline="0" dirty="0"/>
                        <a:t> and verifying, Using mathematical language, Working in context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371600" y="4517836"/>
            <a:ext cx="0" cy="4495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602992" y="4517836"/>
            <a:ext cx="0" cy="4495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852672" y="4536124"/>
            <a:ext cx="0" cy="4495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358384" y="4517836"/>
            <a:ext cx="0" cy="4495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083552" y="4517836"/>
            <a:ext cx="0" cy="4495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60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process as “proficiency”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021" y="1825625"/>
            <a:ext cx="3083958" cy="435133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96339" y="2405269"/>
            <a:ext cx="4244009" cy="377169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the US “Adding it up” report, </a:t>
            </a:r>
            <a:r>
              <a:rPr lang="en-US" dirty="0">
                <a:solidFill>
                  <a:srgbClr val="FF0000"/>
                </a:solidFill>
              </a:rPr>
              <a:t>mathematical proficiency </a:t>
            </a:r>
            <a:r>
              <a:rPr lang="en-US" dirty="0"/>
              <a:t>is </a:t>
            </a:r>
            <a:r>
              <a:rPr lang="en-US" dirty="0" err="1"/>
              <a:t>conceptualised</a:t>
            </a:r>
            <a:r>
              <a:rPr lang="en-US" dirty="0"/>
              <a:t> as a single entity comprising interdependent strands.</a:t>
            </a:r>
          </a:p>
        </p:txBody>
      </p:sp>
    </p:spTree>
    <p:extLst>
      <p:ext uri="{BB962C8B-B14F-4D97-AF65-F5344CB8AC3E}">
        <p14:creationId xmlns:p14="http://schemas.microsoft.com/office/powerpoint/2010/main" val="234420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596D38-1F01-CE4F-98C5-A9B7B35C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Cross-curricular competencies: Australian curriculum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7985DC3-8CC8-BE41-888C-A8D8D8F2C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2015" y="1825625"/>
            <a:ext cx="4287969" cy="4351338"/>
          </a:xfrm>
        </p:spPr>
      </p:pic>
    </p:spTree>
    <p:extLst>
      <p:ext uri="{BB962C8B-B14F-4D97-AF65-F5344CB8AC3E}">
        <p14:creationId xmlns:p14="http://schemas.microsoft.com/office/powerpoint/2010/main" val="185027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971E5-F690-2B4A-B734-AFCCDF83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/>
              <a:t>Cross-curricular competencies: Irish curriculum</a:t>
            </a:r>
            <a:endParaRPr lang="en-I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C1745A-836C-A44D-B21B-3C9BCE501D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7283" y="1825625"/>
            <a:ext cx="4417434" cy="4351338"/>
          </a:xfrm>
        </p:spPr>
      </p:pic>
    </p:spTree>
    <p:extLst>
      <p:ext uri="{BB962C8B-B14F-4D97-AF65-F5344CB8AC3E}">
        <p14:creationId xmlns:p14="http://schemas.microsoft.com/office/powerpoint/2010/main" val="388086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F5D48-447F-DE49-A4EC-4B650E4D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Integrated curriculum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0324FC-E8DB-E74F-8FDA-C36E978C9B1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363394"/>
              </p:ext>
            </p:extLst>
          </p:nvPr>
        </p:nvGraphicFramePr>
        <p:xfrm>
          <a:off x="1259229" y="2026525"/>
          <a:ext cx="9150201" cy="276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3" imgW="5715000" imgH="1727200" progId="Word.Document.12">
                  <p:embed/>
                </p:oleObj>
              </mc:Choice>
              <mc:Fallback>
                <p:oleObj name="Document" r:id="rId3" imgW="5715000" imgH="1727200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DD59BD7-0785-6A4A-9345-C6F7AE7CA5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229" y="2026525"/>
                        <a:ext cx="9150201" cy="2765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59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FB14-94F6-7149-B51C-8B570D2E8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Barriers to curriculum integration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842E255-B795-B145-A79B-AB656C5F1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855" y="1533807"/>
            <a:ext cx="4689763" cy="456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7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8DD8-748F-BF49-AA3A-E20E1147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13147-C21B-8543-83DF-1DCCE6688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E" dirty="0"/>
              <a:t>Understanding STEM 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Curriculum design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Three models for organising curriculum:</a:t>
            </a:r>
          </a:p>
          <a:p>
            <a:pPr marL="714375" indent="-219075">
              <a:buFont typeface="Courier New" panose="02070309020205020404" pitchFamily="49" charset="0"/>
              <a:buChar char="o"/>
            </a:pPr>
            <a:r>
              <a:rPr lang="en-IE" dirty="0"/>
              <a:t> Disciplinary process driven</a:t>
            </a:r>
          </a:p>
          <a:p>
            <a:pPr marL="714375" indent="-219075">
              <a:buFont typeface="Courier New" panose="02070309020205020404" pitchFamily="49" charset="0"/>
              <a:buChar char="o"/>
            </a:pPr>
            <a:r>
              <a:rPr lang="en-IE" dirty="0"/>
              <a:t> Cross-curricular competencies</a:t>
            </a:r>
          </a:p>
          <a:p>
            <a:pPr marL="714375" indent="-219075">
              <a:buFont typeface="Courier New" panose="02070309020205020404" pitchFamily="49" charset="0"/>
              <a:buChar char="o"/>
            </a:pPr>
            <a:r>
              <a:rPr lang="en-IE" dirty="0"/>
              <a:t> Integrated curriculum</a:t>
            </a:r>
          </a:p>
          <a:p>
            <a:pPr marL="714375" indent="-219075">
              <a:buFont typeface="Courier New" panose="02070309020205020404" pitchFamily="49" charset="0"/>
              <a:buChar char="o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558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9269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“STEM” education?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Increasing levels of integration: Which level applies in your context?</a:t>
            </a:r>
          </a:p>
          <a:p>
            <a:pPr marL="0" indent="0"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470015"/>
              </p:ext>
            </p:extLst>
          </p:nvPr>
        </p:nvGraphicFramePr>
        <p:xfrm>
          <a:off x="2423592" y="2420888"/>
          <a:ext cx="7272808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Form of integration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1. Disciplinary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Concepts</a:t>
                      </a:r>
                      <a:r>
                        <a:rPr lang="en-US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and skills are learned separately in each discipline.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2. Multidisciplinary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Concepts</a:t>
                      </a:r>
                      <a:r>
                        <a:rPr lang="en-US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and skills are learned separately in each discipline but within a common theme.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3. Interdisciplinary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Closely</a:t>
                      </a:r>
                      <a:r>
                        <a:rPr lang="en-US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linked concepts and skills are learned from two or more disciplines with the aim of deepening knowledge and skills.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4. </a:t>
                      </a:r>
                      <a:r>
                        <a:rPr lang="en-US" dirty="0" err="1">
                          <a:latin typeface="Arial" charset="0"/>
                          <a:ea typeface="Arial" charset="0"/>
                          <a:cs typeface="Arial" charset="0"/>
                        </a:rPr>
                        <a:t>Transdisciplinary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Knowledge and skills learned from two or more disciplines</a:t>
                      </a:r>
                      <a:r>
                        <a:rPr lang="en-US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are applied to real-world problems and projects, thus helping to shape the learning experience.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10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and 21</a:t>
            </a:r>
            <a:r>
              <a:rPr lang="en-US" baseline="30000" dirty="0"/>
              <a:t>st</a:t>
            </a:r>
            <a:r>
              <a:rPr lang="en-US" dirty="0"/>
              <a:t> century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Dimensions of 21</a:t>
            </a:r>
            <a:r>
              <a:rPr lang="en-US" sz="2000" baseline="30000" dirty="0">
                <a:latin typeface="Arial" charset="0"/>
                <a:ea typeface="Arial" charset="0"/>
                <a:cs typeface="Arial" charset="0"/>
              </a:rPr>
              <a:t>st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century skills: To what extent are these evident in your country’s curriculum?</a:t>
            </a:r>
          </a:p>
          <a:p>
            <a:pPr marL="0" indent="0">
              <a:buNone/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3088997"/>
          <a:ext cx="655272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Dimensions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Knowledge</a:t>
                      </a:r>
                      <a:r>
                        <a:rPr lang="en-US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domains</a:t>
                      </a:r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, problem solving, critical thinking, reasoning, creativity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Intrapersonal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Values, ethics, self-management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Interpersonal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charset="0"/>
                          <a:ea typeface="Arial" charset="0"/>
                          <a:cs typeface="Arial" charset="0"/>
                        </a:rPr>
                        <a:t>Teamwork, communication, leadership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2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9B86-9879-9140-9272-7130A008B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EPI*STEM’s focus in STEM education</a:t>
            </a:r>
          </a:p>
        </p:txBody>
      </p:sp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B022603D-B28B-EF44-A5B7-0CFAB55DF2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2524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08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C96B-C1A9-9640-9388-536C18A95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is a “curriculum”?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845FA-2D08-D446-8598-DD315D9D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dirty="0"/>
              <a:t>A curriculum is an attempt to communicate the essential principles and features of an educational proposal in such a form that it is open to critical scrutiny and capable of effective translation into practice’ (Stenhouse, 1975, p. 4).</a:t>
            </a:r>
          </a:p>
          <a:p>
            <a:pPr marL="0" indent="0">
              <a:buNone/>
            </a:pPr>
            <a:endParaRPr lang="en-AU" dirty="0"/>
          </a:p>
          <a:p>
            <a:pPr>
              <a:lnSpc>
                <a:spcPct val="110000"/>
              </a:lnSpc>
            </a:pPr>
            <a:r>
              <a:rPr lang="en-AU" dirty="0">
                <a:solidFill>
                  <a:srgbClr val="FF0000"/>
                </a:solidFill>
              </a:rPr>
              <a:t>Intended curriculum</a:t>
            </a:r>
            <a:r>
              <a:rPr lang="en-AU" dirty="0"/>
              <a:t>: vision laid out by curriculum designers</a:t>
            </a:r>
          </a:p>
          <a:p>
            <a:pPr>
              <a:lnSpc>
                <a:spcPct val="110000"/>
              </a:lnSpc>
            </a:pPr>
            <a:r>
              <a:rPr lang="en-AU" dirty="0">
                <a:solidFill>
                  <a:srgbClr val="FF0000"/>
                </a:solidFill>
              </a:rPr>
              <a:t>Implemented curriculum</a:t>
            </a:r>
            <a:r>
              <a:rPr lang="en-AU" dirty="0"/>
              <a:t>: teachers’ interpretation of formal written documents and the way they enact this in the classroom</a:t>
            </a:r>
          </a:p>
          <a:p>
            <a:pPr>
              <a:lnSpc>
                <a:spcPct val="110000"/>
              </a:lnSpc>
            </a:pPr>
            <a:r>
              <a:rPr lang="en-AU" dirty="0">
                <a:solidFill>
                  <a:srgbClr val="FF0000"/>
                </a:solidFill>
              </a:rPr>
              <a:t>Attained curriculum</a:t>
            </a:r>
            <a:r>
              <a:rPr lang="en-AU" dirty="0"/>
              <a:t>: learning experiences as perceived by students and what students actually learn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355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A0F1-815E-2146-B82A-6FE96F70A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Curriculum design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670DB-F3F3-6D4C-8217-01D98564A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Rationale: What educational purposes and principles underpin the curriculum?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Aims and objectives: Towards which specific learning goals are students working?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Content: What are students learning and how is this sequenced?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Learning activities: How are students learning?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Teacher role: How is the teacher facilitating learning?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0788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266F9-92BC-4447-A6DC-895A67F12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Curriculum design components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D39BF-100B-014E-8862-4D0609A98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AU" dirty="0"/>
              <a:t>Materials and resources: With what are students learning?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AU" dirty="0"/>
              <a:t>Grouping: How are students allocated to various learning pathways and how are they organised for learning within the classroom?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AU" dirty="0"/>
              <a:t>Location: What are the social and physical characteristics of the learning environment?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AU" dirty="0"/>
              <a:t>Time: How much time is available for specific topics and learning tasks?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AU" dirty="0"/>
              <a:t>Assessment: How shall we know how far has learning progressed?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27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606F-A238-7540-9D33-7F7A6337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Curriculum design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0E84B-4D89-3443-8ED0-E5D3E653D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IE" dirty="0"/>
              <a:t>To what extent are these curriculum design components evident in your own curriculum document(s)?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E" dirty="0"/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89CA40-10BE-9C4E-AE88-F4760B0A4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795524"/>
              </p:ext>
            </p:extLst>
          </p:nvPr>
        </p:nvGraphicFramePr>
        <p:xfrm>
          <a:off x="1337519" y="3058160"/>
          <a:ext cx="812800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32898171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514358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b="0" dirty="0"/>
                        <a:t>Rationale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b="0" dirty="0"/>
                        <a:t>Materials and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631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Aims and 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Grouping of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79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Location/learning environment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4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Learning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32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Teacher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2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03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19E5326581E5469F7AD62E2937289A" ma:contentTypeVersion="10" ma:contentTypeDescription="Создание документа." ma:contentTypeScope="" ma:versionID="13cecfac0a3482c87c5d95f85dd69659">
  <xsd:schema xmlns:xsd="http://www.w3.org/2001/XMLSchema" xmlns:xs="http://www.w3.org/2001/XMLSchema" xmlns:p="http://schemas.microsoft.com/office/2006/metadata/properties" xmlns:ns2="640abed2-a8bb-4d5e-9d32-9d7d95a381b1" xmlns:ns3="9d1e4fdb-46b5-4b9e-adcf-20edb27be545" targetNamespace="http://schemas.microsoft.com/office/2006/metadata/properties" ma:root="true" ma:fieldsID="6e1e2a46daf245de824e08ee2077c149" ns2:_="" ns3:_="">
    <xsd:import namespace="640abed2-a8bb-4d5e-9d32-9d7d95a381b1"/>
    <xsd:import namespace="9d1e4fdb-46b5-4b9e-adcf-20edb27be5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abed2-a8bb-4d5e-9d32-9d7d95a381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1e4fdb-46b5-4b9e-adcf-20edb27be5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DBE1E8-7610-416A-9840-9A6150DE5057}"/>
</file>

<file path=customXml/itemProps2.xml><?xml version="1.0" encoding="utf-8"?>
<ds:datastoreItem xmlns:ds="http://schemas.openxmlformats.org/officeDocument/2006/customXml" ds:itemID="{C7A1AE7D-983E-44C7-AA2A-BEBF6B46C8C5}"/>
</file>

<file path=customXml/itemProps3.xml><?xml version="1.0" encoding="utf-8"?>
<ds:datastoreItem xmlns:ds="http://schemas.openxmlformats.org/officeDocument/2006/customXml" ds:itemID="{A3AF39D3-D392-463F-A4D4-47BF3B8D8831}"/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833</Words>
  <Application>Microsoft Office PowerPoint</Application>
  <PresentationFormat>Widescreen</PresentationFormat>
  <Paragraphs>100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Office Theme</vt:lpstr>
      <vt:lpstr>Document</vt:lpstr>
      <vt:lpstr>Principles of Curriculum Design … in STEM Education</vt:lpstr>
      <vt:lpstr>Outline</vt:lpstr>
      <vt:lpstr>What is “STEM” education?</vt:lpstr>
      <vt:lpstr>STEM and 21st century skills</vt:lpstr>
      <vt:lpstr>EPI*STEM’s focus in STEM education</vt:lpstr>
      <vt:lpstr>What is a “curriculum”?</vt:lpstr>
      <vt:lpstr>Curriculum design components</vt:lpstr>
      <vt:lpstr>Curriculum design components (continued)</vt:lpstr>
      <vt:lpstr>Curriculum design components</vt:lpstr>
      <vt:lpstr>Curriculum driven by disciplinary processes</vt:lpstr>
      <vt:lpstr>The tension between mathematical content and mathematical process</vt:lpstr>
      <vt:lpstr>Mathematical process as “proficiency”</vt:lpstr>
      <vt:lpstr>Cross-curricular competencies: Australian curriculum</vt:lpstr>
      <vt:lpstr>Cross-curricular competencies: Irish curriculum</vt:lpstr>
      <vt:lpstr>Integrated curriculum</vt:lpstr>
      <vt:lpstr>Barriers to curriculum 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Curriculum Design … in STEM Education</dc:title>
  <dc:creator>Merrilyn.Goos</dc:creator>
  <cp:lastModifiedBy>Merrilyn.Goos</cp:lastModifiedBy>
  <cp:revision>16</cp:revision>
  <cp:lastPrinted>2019-06-23T12:18:25Z</cp:lastPrinted>
  <dcterms:created xsi:type="dcterms:W3CDTF">2019-06-23T10:51:19Z</dcterms:created>
  <dcterms:modified xsi:type="dcterms:W3CDTF">2019-06-25T08:55:29Z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0x0101002F19E5326581E5469F7AD62E2937289A</vt:lpwstr>
  </property>
</Properties>
</file>